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49"/>
  </p:notes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7" r:id="rId9"/>
    <p:sldId id="269" r:id="rId10"/>
    <p:sldId id="270" r:id="rId11"/>
    <p:sldId id="271" r:id="rId12"/>
    <p:sldId id="272" r:id="rId13"/>
    <p:sldId id="268" r:id="rId14"/>
    <p:sldId id="275" r:id="rId15"/>
    <p:sldId id="273" r:id="rId16"/>
    <p:sldId id="277" r:id="rId17"/>
    <p:sldId id="278" r:id="rId18"/>
    <p:sldId id="274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4" r:id="rId43"/>
    <p:sldId id="301" r:id="rId44"/>
    <p:sldId id="302" r:id="rId45"/>
    <p:sldId id="303" r:id="rId46"/>
    <p:sldId id="305" r:id="rId47"/>
    <p:sldId id="26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782"/>
  </p:normalViewPr>
  <p:slideViewPr>
    <p:cSldViewPr snapToGrid="0" snapToObjects="1">
      <p:cViewPr varScale="1">
        <p:scale>
          <a:sx n="95" d="100"/>
          <a:sy n="95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E8771-2EAC-024E-9847-745865DCEDCF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79BCE-5021-B741-8692-A222089D5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7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intuitively process these</a:t>
            </a:r>
            <a:r>
              <a:rPr lang="en-US" baseline="0" dirty="0"/>
              <a:t> flow vectors without realizing it, but it gives rise to a robust definition of motion.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0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</a:t>
            </a:r>
            <a:r>
              <a:rPr lang="en-US" baseline="0" dirty="0"/>
              <a:t> formulation of optical flow objective. </a:t>
            </a:r>
          </a:p>
          <a:p>
            <a:endParaRPr lang="en-US" baseline="0" dirty="0"/>
          </a:p>
          <a:p>
            <a:r>
              <a:rPr lang="en-US" baseline="0" dirty="0"/>
              <a:t>How do we solve it?</a:t>
            </a:r>
          </a:p>
          <a:p>
            <a:endParaRPr lang="en-US" baseline="0" dirty="0"/>
          </a:p>
          <a:p>
            <a:r>
              <a:rPr lang="en-US" baseline="0" dirty="0"/>
              <a:t>It’s not linear in u and v, so it’s not clear how to solve explicitly for them.</a:t>
            </a:r>
          </a:p>
          <a:p>
            <a:endParaRPr lang="en-US" baseline="0" dirty="0"/>
          </a:p>
          <a:p>
            <a:r>
              <a:rPr lang="en-US" baseline="0" dirty="0"/>
              <a:t>So when we want a linear approximation, what do we turn to?...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8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Image at time t</a:t>
            </a:r>
          </a:p>
          <a:p>
            <a:r>
              <a:rPr lang="en-US" baseline="0" dirty="0"/>
              <a:t>2) plus partial derivatives in x, y, and t directions</a:t>
            </a:r>
          </a:p>
          <a:p>
            <a:r>
              <a:rPr lang="en-US" baseline="0" dirty="0"/>
              <a:t>3) And the image again from the original equation</a:t>
            </a:r>
          </a:p>
          <a:p>
            <a:r>
              <a:rPr lang="en-US" baseline="0" dirty="0"/>
              <a:t>4) These two cancel</a:t>
            </a:r>
          </a:p>
          <a:p>
            <a:r>
              <a:rPr lang="en-US" baseline="0" dirty="0"/>
              <a:t>5) So we’re left with these three terms</a:t>
            </a:r>
          </a:p>
          <a:p>
            <a:r>
              <a:rPr lang="en-US" baseline="0" dirty="0"/>
              <a:t>6) Which we write this way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8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 has to be small</a:t>
            </a:r>
            <a:r>
              <a:rPr lang="en-US" baseline="0" dirty="0"/>
              <a:t> in order to make Taylor series approximation</a:t>
            </a:r>
          </a:p>
          <a:p>
            <a:endParaRPr lang="en-US" baseline="0" dirty="0"/>
          </a:p>
          <a:p>
            <a:r>
              <a:rPr lang="en-US" baseline="0" dirty="0"/>
              <a:t>Differentiable function? A discrete image is now a differentiable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solution to the constraint</a:t>
            </a:r>
            <a:r>
              <a:rPr lang="en-US" baseline="0" dirty="0"/>
              <a:t> equation is AMBIGUOUS</a:t>
            </a:r>
          </a:p>
          <a:p>
            <a:r>
              <a:rPr lang="en-US" baseline="0" dirty="0"/>
              <a:t> - for a small region, we don’t necessarily have enough information to make a distinct decision on the flow</a:t>
            </a:r>
          </a:p>
          <a:p>
            <a:r>
              <a:rPr lang="en-US" baseline="0" dirty="0"/>
              <a:t> - in the graphic we can see the endpoints, so the solution is not ambiguous</a:t>
            </a:r>
          </a:p>
          <a:p>
            <a:r>
              <a:rPr lang="en-US" baseline="0" dirty="0"/>
              <a:t> - but since we’re looking in a small neighborhood of pixels to establish flow fields, we don’t see these endpoints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2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equations are already linearized</a:t>
            </a:r>
            <a:r>
              <a:rPr lang="en-US" baseline="0" dirty="0"/>
              <a:t> (thanks to </a:t>
            </a:r>
            <a:r>
              <a:rPr lang="en-US" baseline="0" dirty="0" err="1"/>
              <a:t>taylor</a:t>
            </a:r>
            <a:r>
              <a:rPr lang="en-US" baseline="0" dirty="0"/>
              <a:t> series approximation)</a:t>
            </a:r>
          </a:p>
          <a:p>
            <a:endParaRPr lang="en-US" baseline="0" dirty="0"/>
          </a:p>
          <a:p>
            <a:r>
              <a:rPr lang="en-US" baseline="0" dirty="0"/>
              <a:t>You can stack the constraints of the derivatives into a system of linear equations and solve directly! Ax = b (A is large but sparse, easy to solve for 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1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graphics data</a:t>
            </a:r>
          </a:p>
          <a:p>
            <a:r>
              <a:rPr lang="en-US" dirty="0"/>
              <a:t> - could go to Hollywood and get it directly</a:t>
            </a:r>
            <a:endParaRPr lang="en-US" baseline="0" dirty="0"/>
          </a:p>
          <a:p>
            <a:r>
              <a:rPr lang="en-US" baseline="0" dirty="0"/>
              <a:t> - but of course they have no interest in it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There’s no camera that captures motion between</a:t>
            </a:r>
            <a:r>
              <a:rPr lang="en-US" baseline="0" dirty="0"/>
              <a:t> pixels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0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solved,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1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possible violations</a:t>
            </a:r>
            <a:r>
              <a:rPr lang="en-US" baseline="0" dirty="0"/>
              <a:t> of brightness constancy?</a:t>
            </a:r>
          </a:p>
          <a:p>
            <a:r>
              <a:rPr lang="en-US" baseline="0" dirty="0"/>
              <a:t> - reflection</a:t>
            </a:r>
          </a:p>
          <a:p>
            <a:r>
              <a:rPr lang="en-US" baseline="0" dirty="0"/>
              <a:t> - occlusion</a:t>
            </a:r>
          </a:p>
          <a:p>
            <a:r>
              <a:rPr lang="en-US" baseline="0" dirty="0"/>
              <a:t> - transparency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87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1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07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5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Disadvantages:</a:t>
            </a:r>
          </a:p>
          <a:p>
            <a:r>
              <a:rPr lang="en-US" dirty="0"/>
              <a:t> - overlapping hw2 and hw3</a:t>
            </a:r>
          </a:p>
          <a:p>
            <a:r>
              <a:rPr lang="en-US" dirty="0"/>
              <a:t> - hw3 due on the same day as the midterm exam</a:t>
            </a:r>
          </a:p>
          <a:p>
            <a:endParaRPr lang="en-US" dirty="0"/>
          </a:p>
          <a:p>
            <a:r>
              <a:rPr lang="en-US" dirty="0"/>
              <a:t>Advantages</a:t>
            </a:r>
          </a:p>
          <a:p>
            <a:r>
              <a:rPr lang="en-US" dirty="0"/>
              <a:t> - no homework at all over spring break (hw4 comes out after we get back)</a:t>
            </a:r>
          </a:p>
          <a:p>
            <a:r>
              <a:rPr lang="en-US" dirty="0"/>
              <a:t> - only 2 </a:t>
            </a:r>
            <a:r>
              <a:rPr lang="en-US" dirty="0" err="1"/>
              <a:t>homeworks</a:t>
            </a:r>
            <a:r>
              <a:rPr lang="en-US" dirty="0"/>
              <a:t> in back half of course (+ final project, but NO FINAL EXAM)</a:t>
            </a:r>
          </a:p>
          <a:p>
            <a:r>
              <a:rPr lang="en-US" dirty="0"/>
              <a:t> - hw4 and hw5 do not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8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cases where 2D</a:t>
            </a:r>
            <a:r>
              <a:rPr lang="en-US" baseline="0" dirty="0"/>
              <a:t> motion field and 2D optical flow field differ!</a:t>
            </a:r>
          </a:p>
          <a:p>
            <a:endParaRPr lang="en-US" baseline="0" dirty="0"/>
          </a:p>
          <a:p>
            <a:r>
              <a:rPr lang="en-US" baseline="0" dirty="0"/>
              <a:t>In both cases, optical flow field is stationary—that’s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the aperture, they all appear to have the same motion; taking outside information into account (information the computer wouldn’t have), they</a:t>
            </a:r>
            <a:r>
              <a:rPr lang="en-US" baseline="0" dirty="0"/>
              <a:t> of course are moving in different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7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Physics may</a:t>
            </a:r>
            <a:r>
              <a:rPr lang="en-US" baseline="0" dirty="0"/>
              <a:t> and likely does indeed play a role and we can (you can!) come back to that</a:t>
            </a:r>
          </a:p>
          <a:p>
            <a:endParaRPr lang="en-US" baseline="0" dirty="0"/>
          </a:p>
          <a:p>
            <a:r>
              <a:rPr lang="en-US" baseline="0" dirty="0"/>
              <a:t>For now, we’re ignoring optics, materials, surfaces, and so on</a:t>
            </a:r>
          </a:p>
          <a:p>
            <a:endParaRPr lang="en-US" baseline="0" dirty="0"/>
          </a:p>
          <a:p>
            <a:r>
              <a:rPr lang="en-US" baseline="0" dirty="0"/>
              <a:t>Dealing only with </a:t>
            </a:r>
            <a:r>
              <a:rPr lang="en-US" i="1" baseline="0" dirty="0"/>
              <a:t>images</a:t>
            </a:r>
          </a:p>
          <a:p>
            <a:endParaRPr lang="en-US" i="1" baseline="0" dirty="0"/>
          </a:p>
          <a:p>
            <a:r>
              <a:rPr lang="en-US" dirty="0"/>
              <a:t>In a very real sense, the motion field</a:t>
            </a:r>
            <a:r>
              <a:rPr lang="en-US" baseline="0" dirty="0"/>
              <a:t> is a latent variable; we’re using optical flow as a stand-in approximation. As the previous slides have pointed out, this approximation has some fatal flaws to be aware of. But it also works well a lot of the time.</a:t>
            </a:r>
          </a:p>
          <a:p>
            <a:endParaRPr lang="en-US" baseline="0" dirty="0"/>
          </a:p>
          <a:p>
            <a:r>
              <a:rPr lang="en-US" dirty="0"/>
              <a:t>These</a:t>
            </a:r>
            <a:r>
              <a:rPr lang="en-US" baseline="0" dirty="0"/>
              <a:t> are open problems in dense motion estimation and analysis, though we won’t be fixing them today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parametric optical flow, we often use</a:t>
            </a:r>
            <a:r>
              <a:rPr lang="en-US" baseline="0" dirty="0"/>
              <a:t> the flow fields we alluded to earlier (this is where </a:t>
            </a:r>
            <a:r>
              <a:rPr lang="en-US" i="1" baseline="0" dirty="0"/>
              <a:t>dense</a:t>
            </a:r>
            <a:r>
              <a:rPr lang="en-US" i="0" baseline="0" dirty="0"/>
              <a:t> optical flow comes 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27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at position and time </a:t>
            </a:r>
            <a:r>
              <a:rPr lang="en-US" i="1" dirty="0"/>
              <a:t>looks</a:t>
            </a:r>
            <a:r>
              <a:rPr lang="en-US" i="1" baseline="0" dirty="0"/>
              <a:t> like</a:t>
            </a:r>
            <a:r>
              <a:rPr lang="en-US" i="0" baseline="0" dirty="0"/>
              <a:t> the image at time t + 1, just that the pixels are offset by u and v</a:t>
            </a:r>
          </a:p>
          <a:p>
            <a:endParaRPr lang="en-US" i="0" baseline="0" dirty="0"/>
          </a:p>
          <a:p>
            <a:r>
              <a:rPr lang="en-US" i="0" baseline="0" dirty="0"/>
              <a:t>This is a fundamental assumption behind </a:t>
            </a:r>
            <a:r>
              <a:rPr lang="en-US" i="1" baseline="0" dirty="0"/>
              <a:t>most</a:t>
            </a:r>
            <a:r>
              <a:rPr lang="en-US" i="0" baseline="0" dirty="0"/>
              <a:t> optical flow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</a:t>
            </a:r>
            <a:r>
              <a:rPr lang="en-US" baseline="0" dirty="0"/>
              <a:t> flow at u should look like horizontal flow at some neighboring pixel (i.e. one of its 4 or 8 direct neighbors)</a:t>
            </a:r>
            <a:endParaRPr lang="en-US" dirty="0"/>
          </a:p>
          <a:p>
            <a:endParaRPr lang="en-US" dirty="0"/>
          </a:p>
          <a:p>
            <a:r>
              <a:rPr lang="en-US" dirty="0"/>
              <a:t>i.e.,</a:t>
            </a:r>
            <a:r>
              <a:rPr lang="en-US" baseline="0" dirty="0"/>
              <a:t> spatial derivatives are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4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</a:t>
            </a:r>
            <a:r>
              <a:rPr lang="en-US" baseline="0" dirty="0"/>
              <a:t> formulation of optical flow objective. </a:t>
            </a:r>
          </a:p>
          <a:p>
            <a:endParaRPr lang="en-US" baseline="0" dirty="0"/>
          </a:p>
          <a:p>
            <a:r>
              <a:rPr lang="en-US" baseline="0" dirty="0"/>
              <a:t>How do we solve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75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6288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126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2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619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114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10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9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276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8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81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hyperlink" Target="http://people.csail.mit.edu/torralba/courses/6.869/6.869.computervision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eople.seas.harvard.edu/~dqsun/publication/2008/ECCV2008.pdf" TargetMode="External"/><Relationship Id="rId4" Type="http://schemas.openxmlformats.org/officeDocument/2006/relationships/hyperlink" Target="https://www.youtube.com/watch?v=tIwpDuqJqc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1D7BF6D8-A8D3-39AC-5322-DB7D5A2B8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Dense Motion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7302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6367" y="1690688"/>
            <a:ext cx="4877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Deviations</a:t>
            </a:r>
          </a:p>
          <a:p>
            <a:pPr lvl="1"/>
            <a:r>
              <a:rPr lang="en-US" dirty="0"/>
              <a:t>3D motion of object is represented as 2D projection—losing 1 dimension of information</a:t>
            </a:r>
          </a:p>
          <a:p>
            <a:pPr lvl="1"/>
            <a:r>
              <a:rPr lang="en-US" dirty="0"/>
              <a:t>Optical flow = 2D velocity describing </a:t>
            </a:r>
            <a:r>
              <a:rPr lang="en-US" i="1" dirty="0"/>
              <a:t>apparent</a:t>
            </a:r>
            <a:r>
              <a:rPr lang="en-US" dirty="0"/>
              <a:t>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" y="1654216"/>
            <a:ext cx="6684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6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72312" cy="4351338"/>
          </a:xfrm>
        </p:spPr>
        <p:txBody>
          <a:bodyPr/>
          <a:lstStyle/>
          <a:p>
            <a:r>
              <a:rPr lang="en-US" dirty="0"/>
              <a:t>We have a matte ball, rotating</a:t>
            </a:r>
          </a:p>
          <a:p>
            <a:endParaRPr lang="en-US" dirty="0"/>
          </a:p>
          <a:p>
            <a:r>
              <a:rPr lang="en-US" b="1" dirty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/>
              <a:t>What does the 2D optical flow field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245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330" y="1825625"/>
            <a:ext cx="5216470" cy="4351338"/>
          </a:xfrm>
        </p:spPr>
        <p:txBody>
          <a:bodyPr/>
          <a:lstStyle/>
          <a:p>
            <a:r>
              <a:rPr lang="en-US" dirty="0"/>
              <a:t>We have a matte ball, </a:t>
            </a:r>
            <a:r>
              <a:rPr lang="en-US" i="1" dirty="0"/>
              <a:t>stationary</a:t>
            </a:r>
          </a:p>
          <a:p>
            <a:endParaRPr lang="en-US" i="1" dirty="0"/>
          </a:p>
          <a:p>
            <a:r>
              <a:rPr lang="en-US" b="1" dirty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/>
              <a:t>What does the 2D optical flow field look like?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39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to throw a wrench in things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3011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Aperture Problem:</a:t>
            </a:r>
            <a:r>
              <a:rPr lang="en-US" dirty="0"/>
              <a:t> </a:t>
            </a:r>
            <a:r>
              <a:rPr lang="en-US"/>
              <a:t>lighting is not the only source of error.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03" y="2490679"/>
            <a:ext cx="9028194" cy="39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all these limitations and pitfalls, it’s important to keep the following items in mind (with thanks to Dr. Michael Black):</a:t>
            </a:r>
          </a:p>
          <a:p>
            <a:endParaRPr lang="en-US" dirty="0"/>
          </a:p>
          <a:p>
            <a:r>
              <a:rPr lang="en-US" dirty="0"/>
              <a:t>We are, more or less, intentionally forgetting any physics we might know</a:t>
            </a:r>
          </a:p>
          <a:p>
            <a:r>
              <a:rPr lang="en-US" dirty="0"/>
              <a:t>We are dealing with </a:t>
            </a:r>
            <a:r>
              <a:rPr lang="en-US" b="1" dirty="0"/>
              <a:t>images</a:t>
            </a:r>
            <a:endParaRPr lang="en-US" dirty="0"/>
          </a:p>
          <a:p>
            <a:r>
              <a:rPr lang="en-US" dirty="0"/>
              <a:t>We’re hoping the 2D flow is </a:t>
            </a:r>
            <a:r>
              <a:rPr lang="en-US" i="1" dirty="0"/>
              <a:t>related</a:t>
            </a:r>
            <a:r>
              <a:rPr lang="en-US" dirty="0"/>
              <a:t> to the structure of the world and can be a viable proxy for the motion field</a:t>
            </a:r>
          </a:p>
          <a:p>
            <a:r>
              <a:rPr lang="en-US" dirty="0"/>
              <a:t>Fixing the above is important—</a:t>
            </a:r>
            <a:r>
              <a:rPr lang="en-US" b="1" dirty="0"/>
              <a:t>you could work on it!</a:t>
            </a:r>
          </a:p>
        </p:txBody>
      </p:sp>
    </p:spTree>
    <p:extLst>
      <p:ext uri="{BB962C8B-B14F-4D97-AF65-F5344CB8AC3E}">
        <p14:creationId xmlns:p14="http://schemas.microsoft.com/office/powerpoint/2010/main" val="16259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8801629" cy="1292224"/>
          </a:xfrm>
        </p:spPr>
        <p:txBody>
          <a:bodyPr>
            <a:normAutofit/>
          </a:bodyPr>
          <a:lstStyle/>
          <a:p>
            <a:r>
              <a:rPr lang="en-US" dirty="0"/>
              <a:t>Motion, or </a:t>
            </a:r>
            <a:r>
              <a:rPr lang="en-US" i="1" dirty="0"/>
              <a:t>displacement</a:t>
            </a:r>
            <a:r>
              <a:rPr lang="en-US" dirty="0"/>
              <a:t>, at all pixels</a:t>
            </a:r>
          </a:p>
          <a:p>
            <a:pPr lvl="1"/>
            <a:r>
              <a:rPr lang="en-US" dirty="0"/>
              <a:t>Magnitude: saturation</a:t>
            </a:r>
          </a:p>
          <a:p>
            <a:pPr lvl="1"/>
            <a:r>
              <a:rPr lang="en-US" dirty="0"/>
              <a:t>Orientation: hue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0" y="3117849"/>
            <a:ext cx="4750588" cy="356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32" y="3117849"/>
            <a:ext cx="4742397" cy="3562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2723153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4763090"/>
            <a:ext cx="190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7226332" cy="4769729"/>
          </a:xfrm>
        </p:spPr>
        <p:txBody>
          <a:bodyPr>
            <a:normAutofit/>
          </a:bodyPr>
          <a:lstStyle/>
          <a:p>
            <a:r>
              <a:rPr lang="en-US" dirty="0"/>
              <a:t>Find a mapping for each pixel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 -&gt;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Seems simple enough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r>
              <a:rPr lang="en-US" dirty="0"/>
              <a:t>Motion types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Affine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Homography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2835030"/>
            <a:ext cx="2201907" cy="791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3703562"/>
            <a:ext cx="5149915" cy="791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4572094"/>
            <a:ext cx="3257367" cy="791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5440627"/>
            <a:ext cx="5795929" cy="7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7" y="1454713"/>
            <a:ext cx="10090826" cy="532546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693924" y="141674"/>
            <a:ext cx="6193276" cy="1549014"/>
          </a:xfrm>
          <a:prstGeom prst="wedgeRoundRectCallout">
            <a:avLst>
              <a:gd name="adj1" fmla="val -33599"/>
              <a:gd name="adj2" fmla="val 84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known as </a:t>
            </a:r>
            <a:r>
              <a:rPr lang="en-US" sz="2400" b="1" dirty="0"/>
              <a:t>parametric motion</a:t>
            </a:r>
            <a:r>
              <a:rPr lang="en-US" sz="2400" dirty="0"/>
              <a:t>: powerful in its expressivity, but limited in its ability to describe arbitrary motion in videos.</a:t>
            </a:r>
          </a:p>
        </p:txBody>
      </p:sp>
    </p:spTree>
    <p:extLst>
      <p:ext uri="{BB962C8B-B14F-4D97-AF65-F5344CB8AC3E}">
        <p14:creationId xmlns:p14="http://schemas.microsoft.com/office/powerpoint/2010/main" val="13751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707363" cy="4351338"/>
          </a:xfrm>
        </p:spPr>
        <p:txBody>
          <a:bodyPr/>
          <a:lstStyle/>
          <a:p>
            <a:r>
              <a:rPr lang="en-US" dirty="0"/>
              <a:t>Image pixel value at time </a:t>
            </a:r>
            <a:r>
              <a:rPr lang="en-US" i="1" dirty="0"/>
              <a:t>t</a:t>
            </a:r>
            <a:r>
              <a:rPr lang="en-US" dirty="0"/>
              <a:t> and location </a:t>
            </a:r>
            <a:r>
              <a:rPr lang="en-US" b="1" dirty="0"/>
              <a:t>x</a:t>
            </a:r>
            <a:r>
              <a:rPr lang="en-US" dirty="0"/>
              <a:t> =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  <a:p>
            <a:r>
              <a:rPr lang="en-US" dirty="0"/>
              <a:t>Horizontal </a:t>
            </a:r>
            <a:r>
              <a:rPr lang="en-US" i="1" dirty="0"/>
              <a:t>u</a:t>
            </a:r>
            <a:r>
              <a:rPr lang="en-US" dirty="0"/>
              <a:t> and vertical </a:t>
            </a:r>
            <a:r>
              <a:rPr lang="en-US" i="1" dirty="0"/>
              <a:t>v</a:t>
            </a:r>
            <a:r>
              <a:rPr lang="en-US" dirty="0"/>
              <a:t> components of the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57" y="1434993"/>
            <a:ext cx="2936727" cy="855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8"/>
          <a:stretch/>
        </p:blipFill>
        <p:spPr>
          <a:xfrm>
            <a:off x="6552446" y="2533354"/>
            <a:ext cx="2407189" cy="87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7"/>
          <a:stretch/>
        </p:blipFill>
        <p:spPr>
          <a:xfrm>
            <a:off x="9445049" y="2533354"/>
            <a:ext cx="2394239" cy="879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51" y="3655997"/>
            <a:ext cx="8549898" cy="28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30604" cy="2240537"/>
          </a:xfrm>
        </p:spPr>
        <p:txBody>
          <a:bodyPr/>
          <a:lstStyle/>
          <a:p>
            <a:r>
              <a:rPr lang="en-US" b="1" dirty="0"/>
              <a:t>Brightness Constancy</a:t>
            </a:r>
          </a:p>
          <a:p>
            <a:r>
              <a:rPr lang="en-US" dirty="0"/>
              <a:t>Any one patch from frame 1 should look more or less the same as a corresponding spatial patch from frame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69" y="1690688"/>
            <a:ext cx="5631639" cy="4223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0" y="4727272"/>
            <a:ext cx="5795794" cy="4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6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88420" cy="4526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world is </a:t>
            </a:r>
            <a:r>
              <a:rPr lang="en-US"/>
              <a:t>in 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347634"/>
            <a:ext cx="4556901" cy="2773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719" y="365125"/>
            <a:ext cx="4573290" cy="3213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874" y="2413188"/>
            <a:ext cx="4530671" cy="3398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3" y="3288317"/>
            <a:ext cx="4236358" cy="28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864" y="1690688"/>
            <a:ext cx="4930604" cy="2881483"/>
          </a:xfrm>
        </p:spPr>
        <p:txBody>
          <a:bodyPr>
            <a:normAutofit/>
          </a:bodyPr>
          <a:lstStyle/>
          <a:p>
            <a:r>
              <a:rPr lang="en-US" b="1" dirty="0"/>
              <a:t>Spatial Smoothness</a:t>
            </a:r>
          </a:p>
          <a:p>
            <a:r>
              <a:rPr lang="en-US" dirty="0"/>
              <a:t>Neighboring pixels in an image are likely to belong to the same surface</a:t>
            </a:r>
          </a:p>
          <a:p>
            <a:pPr lvl="1"/>
            <a:r>
              <a:rPr lang="en-US" dirty="0"/>
              <a:t>Surfaces are mostly smooth</a:t>
            </a:r>
          </a:p>
          <a:p>
            <a:pPr lvl="1"/>
            <a:r>
              <a:rPr lang="en-US" dirty="0"/>
              <a:t>Neighboring pixels have similar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2" y="1690688"/>
            <a:ext cx="6001664" cy="450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73" y="4572171"/>
            <a:ext cx="1947895" cy="1906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39" y="4846536"/>
            <a:ext cx="15494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84" y="5603118"/>
            <a:ext cx="1727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Brightness constancy (”data term”)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developments?</a:t>
            </a:r>
          </a:p>
          <a:p>
            <a:pPr lvl="1"/>
            <a:r>
              <a:rPr lang="en-US" dirty="0"/>
              <a:t>Squared error implies Gaussian noise!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2347"/>
            <a:ext cx="10515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term for the flow fields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developments?</a:t>
            </a:r>
          </a:p>
          <a:p>
            <a:pPr lvl="1"/>
            <a:r>
              <a:rPr lang="en-US" dirty="0"/>
              <a:t>Flow field is smooth</a:t>
            </a:r>
          </a:p>
          <a:p>
            <a:pPr lvl="1"/>
            <a:r>
              <a:rPr lang="en-US" dirty="0"/>
              <a:t>Deviations from smooth are Gaussian</a:t>
            </a:r>
          </a:p>
          <a:p>
            <a:pPr lvl="1"/>
            <a:r>
              <a:rPr lang="en-US" dirty="0"/>
              <a:t>First-order smoothness is all that matters</a:t>
            </a:r>
          </a:p>
          <a:p>
            <a:pPr lvl="1"/>
            <a:r>
              <a:rPr lang="en-US" dirty="0"/>
              <a:t>Flow derivative is approximated by first differences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338614"/>
            <a:ext cx="9271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83569"/>
            <a:ext cx="617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16251"/>
            <a:ext cx="102108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to solve for flow field, we just take derivative, set to 0, and solve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, right?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6508"/>
            <a:ext cx="10515600" cy="977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00562" y="4111876"/>
            <a:ext cx="31908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???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9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961118"/>
          </a:xfrm>
        </p:spPr>
        <p:txBody>
          <a:bodyPr/>
          <a:lstStyle/>
          <a:p>
            <a:r>
              <a:rPr lang="en-US" dirty="0"/>
              <a:t>Taylor series expansion</a:t>
            </a:r>
          </a:p>
          <a:p>
            <a:pPr lvl="1"/>
            <a:r>
              <a:rPr lang="en-US" i="1" dirty="0"/>
              <a:t>dx</a:t>
            </a:r>
            <a:r>
              <a:rPr lang="en-US" dirty="0"/>
              <a:t> </a:t>
            </a:r>
            <a:r>
              <a:rPr lang="en-US" i="1" dirty="0"/>
              <a:t>= u, </a:t>
            </a:r>
            <a:r>
              <a:rPr lang="en-US" i="1" dirty="0" err="1"/>
              <a:t>dy</a:t>
            </a:r>
            <a:r>
              <a:rPr lang="en-US" i="1" dirty="0"/>
              <a:t> = v, </a:t>
            </a:r>
            <a:r>
              <a:rPr lang="en-US" i="1" dirty="0" err="1"/>
              <a:t>dt</a:t>
            </a:r>
            <a:r>
              <a:rPr lang="en-US" i="1" dirty="0"/>
              <a:t>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1680"/>
            <a:ext cx="105156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9525"/>
            <a:ext cx="12192000" cy="8853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4190562"/>
            <a:ext cx="1415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28800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37314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45828" y="4190562"/>
            <a:ext cx="2177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058399" y="4197705"/>
            <a:ext cx="1458687" cy="940010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3" y="5504803"/>
            <a:ext cx="9194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61871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but really, we write it this way: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new developments</a:t>
            </a:r>
          </a:p>
          <a:p>
            <a:pPr lvl="1"/>
            <a:r>
              <a:rPr lang="en-US" dirty="0"/>
              <a:t>Flow is small</a:t>
            </a:r>
          </a:p>
          <a:p>
            <a:pPr lvl="1"/>
            <a:r>
              <a:rPr lang="en-US" dirty="0"/>
              <a:t>Image is a differentiable function</a:t>
            </a:r>
          </a:p>
          <a:p>
            <a:pPr lvl="1"/>
            <a:r>
              <a:rPr lang="en-US" dirty="0"/>
              <a:t>First-order Taylor series is a good approximation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00" y="1625375"/>
            <a:ext cx="91948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560649"/>
            <a:ext cx="3632200" cy="457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14800" y="3331029"/>
            <a:ext cx="4071257" cy="80395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the constraint equation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One equation, two unknowns</a:t>
            </a:r>
          </a:p>
          <a:p>
            <a:pPr lvl="1"/>
            <a:r>
              <a:rPr lang="en-US" dirty="0"/>
              <a:t>A line</a:t>
            </a:r>
          </a:p>
          <a:p>
            <a:r>
              <a:rPr lang="en-US" dirty="0"/>
              <a:t>We know the solution is somewhere along the line</a:t>
            </a:r>
          </a:p>
          <a:p>
            <a:r>
              <a:rPr lang="en-US" b="1" dirty="0"/>
              <a:t>Ill-posed problem: hence, the Aperture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526" t="17854" r="13932" b="5779"/>
          <a:stretch/>
        </p:blipFill>
        <p:spPr>
          <a:xfrm>
            <a:off x="6297613" y="1802477"/>
            <a:ext cx="5769591" cy="4374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550227"/>
            <a:ext cx="4800600" cy="2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Nevertheless, they persisted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Horn and </a:t>
            </a:r>
            <a:r>
              <a:rPr lang="en-US" dirty="0" err="1"/>
              <a:t>Schunck</a:t>
            </a:r>
            <a:r>
              <a:rPr lang="en-US" dirty="0"/>
              <a:t>, 1981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partial derivatives with respect to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; set to 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358"/>
            <a:ext cx="12192000" cy="922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5346600"/>
            <a:ext cx="11137900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4106311"/>
            <a:ext cx="11226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assumptions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Horn &amp; </a:t>
            </a:r>
            <a:r>
              <a:rPr lang="en-US" dirty="0" err="1"/>
              <a:t>Schunck</a:t>
            </a:r>
            <a:r>
              <a:rPr lang="en-US" dirty="0"/>
              <a:t> ‘81 problems can be attributed to the fact that they were attempting dense image processing on 1981 computers</a:t>
            </a:r>
          </a:p>
          <a:p>
            <a:r>
              <a:rPr lang="en-US" dirty="0"/>
              <a:t>Still, the problems outlined by the assumptions can cause problems in the real-world (aperture problem, ill-posed optimization, assumption of small motion,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Lots of these assumptions are still outstanding problems but have been addressed, at least in part</a:t>
            </a:r>
          </a:p>
          <a:p>
            <a:r>
              <a:rPr lang="en-US" dirty="0"/>
              <a:t>(Check out the 2013 talk by Dr. Michael Black!)</a:t>
            </a:r>
          </a:p>
        </p:txBody>
      </p:sp>
    </p:spTree>
    <p:extLst>
      <p:ext uri="{BB962C8B-B14F-4D97-AF65-F5344CB8AC3E}">
        <p14:creationId xmlns:p14="http://schemas.microsoft.com/office/powerpoint/2010/main" val="13467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problem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73979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“Flow is small”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854062" cy="631371"/>
          </a:xfrm>
        </p:spPr>
        <p:txBody>
          <a:bodyPr/>
          <a:lstStyle/>
          <a:p>
            <a:r>
              <a:rPr lang="en-US" dirty="0"/>
              <a:t>Have you ever </a:t>
            </a:r>
            <a:r>
              <a:rPr lang="en-US" i="1" dirty="0"/>
              <a:t>seen</a:t>
            </a:r>
            <a:r>
              <a:rPr lang="en-US" dirty="0"/>
              <a:t> a Marvel movie?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42" y="2456996"/>
            <a:ext cx="7405567" cy="40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Coarse-to-fine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an image “pyramid”</a:t>
            </a:r>
          </a:p>
          <a:p>
            <a:pPr lvl="1"/>
            <a:r>
              <a:rPr lang="en-US" dirty="0"/>
              <a:t>Exactly how this is done varies considerably</a:t>
            </a:r>
          </a:p>
          <a:p>
            <a:r>
              <a:rPr lang="en-US" dirty="0"/>
              <a:t>Bottom line: flow calculated in original image is </a:t>
            </a:r>
            <a:r>
              <a:rPr lang="en-US" b="1" dirty="0"/>
              <a:t>much smaller</a:t>
            </a:r>
            <a:r>
              <a:rPr lang="en-US" dirty="0"/>
              <a:t> at top of pyramid (i.e., assumptions hold)</a:t>
            </a:r>
          </a:p>
          <a:p>
            <a:r>
              <a:rPr lang="en-US" dirty="0"/>
              <a:t>Most optical flow algorithms do something like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25625"/>
            <a:ext cx="6006440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Coarse-to-fine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128400" cy="4351338"/>
          </a:xfrm>
        </p:spPr>
        <p:txBody>
          <a:bodyPr/>
          <a:lstStyle/>
          <a:p>
            <a:r>
              <a:rPr lang="en-US" dirty="0"/>
              <a:t>This one “small” modification to Horn &amp; </a:t>
            </a:r>
            <a:r>
              <a:rPr lang="en-US" dirty="0" err="1"/>
              <a:t>Schunck</a:t>
            </a:r>
            <a:r>
              <a:rPr lang="en-US" dirty="0"/>
              <a:t> actually gives pretty good results!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1" y="3082760"/>
            <a:ext cx="4766129" cy="359642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87084" y="3489665"/>
            <a:ext cx="1177471" cy="1147649"/>
          </a:xfrm>
          <a:prstGeom prst="wedgeRoundRectCallout">
            <a:avLst>
              <a:gd name="adj1" fmla="val 67919"/>
              <a:gd name="adj2" fmla="val -201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</a:p>
          <a:p>
            <a:pPr algn="ctr"/>
            <a:r>
              <a:rPr lang="en-US" dirty="0"/>
              <a:t>Truth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1690688"/>
            <a:ext cx="5463616" cy="1994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4637314"/>
            <a:ext cx="5463616" cy="1983995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7815943" y="4063489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Coarse-to-fine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815942" y="1136282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685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“Flow is smooth”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brightness constancy hold?</a:t>
            </a:r>
          </a:p>
          <a:p>
            <a:r>
              <a:rPr lang="en-US" dirty="0"/>
              <a:t>Are spatial derivatives of optical flow </a:t>
            </a:r>
            <a:r>
              <a:rPr lang="en-US" i="1" dirty="0"/>
              <a:t>actually</a:t>
            </a:r>
            <a:r>
              <a:rPr lang="en-US" dirty="0"/>
              <a:t> Gaussian?</a:t>
            </a:r>
          </a:p>
          <a:p>
            <a:endParaRPr lang="en-US" dirty="0"/>
          </a:p>
          <a:p>
            <a:r>
              <a:rPr lang="en-US" dirty="0"/>
              <a:t>As machine learning practitioners, how would we answer these questions?</a:t>
            </a:r>
          </a:p>
          <a:p>
            <a:endParaRPr lang="en-US" b="1" dirty="0"/>
          </a:p>
          <a:p>
            <a:r>
              <a:rPr lang="en-US" b="1" dirty="0"/>
              <a:t>Need ground truth—very </a:t>
            </a:r>
            <a:r>
              <a:rPr lang="en-US" b="1"/>
              <a:t>recent developments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43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Durien</a:t>
            </a:r>
            <a:r>
              <a:rPr lang="en-US" dirty="0"/>
              <a:t> Open Movie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24343" cy="4351338"/>
          </a:xfrm>
        </p:spPr>
        <p:txBody>
          <a:bodyPr/>
          <a:lstStyle/>
          <a:p>
            <a:r>
              <a:rPr lang="en-US" i="1" dirty="0"/>
              <a:t>Sintel</a:t>
            </a:r>
            <a:r>
              <a:rPr lang="en-US" dirty="0"/>
              <a:t> (full movie—go watch!)</a:t>
            </a:r>
          </a:p>
          <a:p>
            <a:r>
              <a:rPr lang="en-US" dirty="0"/>
              <a:t>Made with Blender</a:t>
            </a:r>
          </a:p>
          <a:p>
            <a:r>
              <a:rPr lang="en-US" dirty="0"/>
              <a:t>All assets openly available—</a:t>
            </a:r>
            <a:r>
              <a:rPr lang="en-US" b="1" dirty="0"/>
              <a:t>including ground truth optical flow fields</a:t>
            </a:r>
            <a:endParaRPr lang="en-US" dirty="0"/>
          </a:p>
          <a:p>
            <a:pPr lvl="1"/>
            <a:r>
              <a:rPr lang="en-US" dirty="0"/>
              <a:t>1628 frames of ground truth flow</a:t>
            </a:r>
          </a:p>
          <a:p>
            <a:pPr lvl="1"/>
            <a:r>
              <a:rPr lang="en-US" dirty="0"/>
              <a:t>1024x436 resolution</a:t>
            </a:r>
          </a:p>
          <a:p>
            <a:pPr lvl="1"/>
            <a:r>
              <a:rPr lang="en-US" dirty="0"/>
              <a:t>max velocity over 100 </a:t>
            </a:r>
            <a:r>
              <a:rPr lang="en-US" dirty="0" err="1"/>
              <a:t>ppf</a:t>
            </a:r>
            <a:endParaRPr lang="en-US" dirty="0"/>
          </a:p>
          <a:p>
            <a:pPr lvl="1"/>
            <a:r>
              <a:rPr lang="en-US" dirty="0"/>
              <a:t>separated into training/testing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2" y="4755867"/>
            <a:ext cx="5258055" cy="142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48" y="1690688"/>
            <a:ext cx="5078547" cy="2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Mantra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solve one problem (need of ground-truth optical flow) by adding an additional abstraction layer (assume flow statistics of </a:t>
            </a:r>
            <a:r>
              <a:rPr lang="en-US" i="1" dirty="0"/>
              <a:t>Sintel</a:t>
            </a:r>
            <a:r>
              <a:rPr lang="en-US" dirty="0"/>
              <a:t> will generalize)</a:t>
            </a:r>
          </a:p>
          <a:p>
            <a:r>
              <a:rPr lang="mr-IN" dirty="0"/>
              <a:t>…</a:t>
            </a:r>
            <a:r>
              <a:rPr lang="en-US" dirty="0"/>
              <a:t>which usually introduces a new problem</a:t>
            </a:r>
          </a:p>
          <a:p>
            <a:r>
              <a:rPr lang="en-US" b="1" dirty="0"/>
              <a:t>Will these flow statistics be at all useful for optical flow models outside of action movies?</a:t>
            </a:r>
          </a:p>
        </p:txBody>
      </p:sp>
    </p:spTree>
    <p:extLst>
      <p:ext uri="{BB962C8B-B14F-4D97-AF65-F5344CB8AC3E}">
        <p14:creationId xmlns:p14="http://schemas.microsoft.com/office/powerpoint/2010/main" val="10662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895804"/>
          </a:xfrm>
        </p:spPr>
        <p:txBody>
          <a:bodyPr/>
          <a:lstStyle/>
          <a:p>
            <a:r>
              <a:rPr lang="en-US" dirty="0"/>
              <a:t>In general, optical flow fields are sparse (i.e., most flow fields are 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01"/>
          <a:stretch/>
        </p:blipFill>
        <p:spPr>
          <a:xfrm>
            <a:off x="2166257" y="2721429"/>
            <a:ext cx="2318657" cy="3732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5531171" y="2721429"/>
            <a:ext cx="4007331" cy="3000147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39758" y="5856513"/>
            <a:ext cx="3222172" cy="597370"/>
          </a:xfrm>
          <a:prstGeom prst="wedgeRoundRectCallout">
            <a:avLst>
              <a:gd name="adj1" fmla="val -20093"/>
              <a:gd name="adj2" fmla="val -870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/>
              <a:t>Using the flow statistics from training data, we can determine that brightness constancy </a:t>
            </a:r>
            <a:r>
              <a:rPr lang="en-US" b="1" dirty="0"/>
              <a:t>usually holds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Spark peak at 0</a:t>
            </a:r>
          </a:p>
          <a:p>
            <a:r>
              <a:rPr lang="en-US" dirty="0"/>
              <a:t>Heavy tails are violations of brightness constancy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473903"/>
            <a:ext cx="117729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0" y="2856366"/>
            <a:ext cx="562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“Neighboring pixels move together”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75257" cy="4351338"/>
          </a:xfrm>
        </p:spPr>
        <p:txBody>
          <a:bodyPr/>
          <a:lstStyle/>
          <a:p>
            <a:r>
              <a:rPr lang="en-US" dirty="0"/>
              <a:t>Except when they don’t</a:t>
            </a:r>
          </a:p>
          <a:p>
            <a:r>
              <a:rPr lang="en-US" dirty="0"/>
              <a:t>Could consider these pixels as “spatial outliers”</a:t>
            </a:r>
          </a:p>
          <a:p>
            <a:r>
              <a:rPr lang="en-US" dirty="0"/>
              <a:t>But want to consider them as part of </a:t>
            </a:r>
            <a:r>
              <a:rPr lang="en-US" b="1" dirty="0"/>
              <a:t>different surfaces </a:t>
            </a:r>
            <a:r>
              <a:rPr lang="en-US" dirty="0"/>
              <a:t>with </a:t>
            </a:r>
            <a:r>
              <a:rPr lang="en-US" b="1" dirty="0"/>
              <a:t>different motions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095" t="26619" r="30000" b="30794"/>
          <a:stretch/>
        </p:blipFill>
        <p:spPr>
          <a:xfrm>
            <a:off x="5595257" y="1825625"/>
            <a:ext cx="6095999" cy="46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1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Spatial derivatives of the optical flow field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Similar story: flow is </a:t>
            </a:r>
            <a:r>
              <a:rPr lang="en-US" i="1" dirty="0"/>
              <a:t>usually</a:t>
            </a:r>
            <a:r>
              <a:rPr lang="en-US" dirty="0"/>
              <a:t> smooth, but motion boundaries create have heavy 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529794"/>
            <a:ext cx="11861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653478" cy="4351338"/>
          </a:xfrm>
        </p:spPr>
        <p:txBody>
          <a:bodyPr/>
          <a:lstStyle/>
          <a:p>
            <a:r>
              <a:rPr lang="en-US" dirty="0"/>
              <a:t>Object tracking</a:t>
            </a:r>
          </a:p>
          <a:p>
            <a:r>
              <a:rPr lang="en-US" dirty="0"/>
              <a:t>Trajectory analysis</a:t>
            </a:r>
          </a:p>
          <a:p>
            <a:r>
              <a:rPr lang="en-US" dirty="0"/>
              <a:t>Object finding</a:t>
            </a:r>
          </a:p>
          <a:p>
            <a:r>
              <a:rPr lang="en-US" dirty="0"/>
              <a:t>Video enhancement, stabilization, 3D reconstruction, object recognition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85" y="1598787"/>
            <a:ext cx="6585443" cy="4805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27" y="2072291"/>
            <a:ext cx="5748958" cy="3506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8" y="3332136"/>
            <a:ext cx="7228950" cy="27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Random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46857" cy="5032375"/>
          </a:xfrm>
        </p:spPr>
        <p:txBody>
          <a:bodyPr/>
          <a:lstStyle/>
          <a:p>
            <a:r>
              <a:rPr lang="en-US" dirty="0"/>
              <a:t>The heavy tails on the spatial statistics are why optical flow has such problems with </a:t>
            </a:r>
            <a:r>
              <a:rPr lang="en-US" i="1" dirty="0"/>
              <a:t>object boundaries</a:t>
            </a:r>
          </a:p>
          <a:p>
            <a:pPr lvl="1"/>
            <a:r>
              <a:rPr lang="en-US" dirty="0"/>
              <a:t>Quadratic smoothness term in objective</a:t>
            </a:r>
          </a:p>
          <a:p>
            <a:r>
              <a:rPr lang="en-US" dirty="0"/>
              <a:t>Horn &amp; </a:t>
            </a:r>
            <a:r>
              <a:rPr lang="en-US" dirty="0" err="1"/>
              <a:t>Schunck</a:t>
            </a:r>
            <a:r>
              <a:rPr lang="en-US" dirty="0"/>
              <a:t> [inadvertently?] kicked off 30+ years of research into Markov Random Fields</a:t>
            </a:r>
          </a:p>
          <a:p>
            <a:r>
              <a:rPr lang="en-US" dirty="0"/>
              <a:t>Need a “robust” formulation that can handle multiple surfaces moving distinctly from each 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8568977" y="3776351"/>
            <a:ext cx="3395115" cy="254180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271658" y="4001294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77" y="799837"/>
            <a:ext cx="3368505" cy="254180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449370" y="1208401"/>
            <a:ext cx="1071850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5945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032375"/>
          </a:xfrm>
        </p:spPr>
        <p:txBody>
          <a:bodyPr/>
          <a:lstStyle/>
          <a:p>
            <a:r>
              <a:rPr lang="en-US" dirty="0"/>
              <a:t>Replace quadratic terms in original energy function with a new error function that gives </a:t>
            </a:r>
            <a:r>
              <a:rPr lang="en-US" i="1" dirty="0"/>
              <a:t>less</a:t>
            </a:r>
            <a:r>
              <a:rPr lang="en-US" dirty="0"/>
              <a:t> weight to </a:t>
            </a:r>
            <a:r>
              <a:rPr lang="en-US" i="1" dirty="0"/>
              <a:t>large</a:t>
            </a:r>
            <a:r>
              <a:rPr lang="en-US" dirty="0"/>
              <a:t> errors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the rho functions and </a:t>
            </a:r>
            <a:r>
              <a:rPr lang="en-US" dirty="0" err="1"/>
              <a:t>sigmas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4971"/>
            <a:ext cx="102362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921250"/>
            <a:ext cx="3492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825625"/>
            <a:ext cx="4648200" cy="4727575"/>
          </a:xfrm>
        </p:spPr>
        <p:txBody>
          <a:bodyPr>
            <a:normAutofit/>
          </a:bodyPr>
          <a:lstStyle/>
          <a:p>
            <a:r>
              <a:rPr lang="en-US" dirty="0"/>
              <a:t>Previous L2 (squared error) is sensitive to outliers</a:t>
            </a:r>
          </a:p>
          <a:p>
            <a:pPr lvl="1"/>
            <a:r>
              <a:rPr lang="en-US" dirty="0"/>
              <a:t>Outliers = occasional large flow derivatives</a:t>
            </a:r>
          </a:p>
          <a:p>
            <a:r>
              <a:rPr lang="en-US" dirty="0"/>
              <a:t>New error function </a:t>
            </a:r>
            <a:r>
              <a:rPr lang="en-US" b="1" dirty="0"/>
              <a:t>saturates</a:t>
            </a:r>
            <a:r>
              <a:rPr lang="en-US" dirty="0"/>
              <a:t> at larger magnitudes</a:t>
            </a:r>
          </a:p>
          <a:p>
            <a:pPr lvl="1"/>
            <a:r>
              <a:rPr lang="en-US" dirty="0"/>
              <a:t>Is </a:t>
            </a:r>
            <a:r>
              <a:rPr lang="en-US" b="1" dirty="0"/>
              <a:t>robust to </a:t>
            </a:r>
            <a:r>
              <a:rPr lang="en-US" dirty="0"/>
              <a:t>outliers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2130426"/>
            <a:ext cx="6063610" cy="2550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2" y="1767568"/>
            <a:ext cx="5803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273835" cy="4814661"/>
          </a:xfrm>
        </p:spPr>
        <p:txBody>
          <a:bodyPr/>
          <a:lstStyle/>
          <a:p>
            <a:r>
              <a:rPr lang="en-US" dirty="0"/>
              <a:t>Object boundaries are considerably sharper</a:t>
            </a:r>
          </a:p>
          <a:p>
            <a:r>
              <a:rPr lang="en-US" dirty="0"/>
              <a:t>Success! Go home?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4232955"/>
            <a:ext cx="6150653" cy="2236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1690688"/>
            <a:ext cx="6150654" cy="224520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489509" y="1930556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489508" y="4488919"/>
            <a:ext cx="1227791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Robust</a:t>
            </a:r>
          </a:p>
        </p:txBody>
      </p:sp>
    </p:spTree>
    <p:extLst>
      <p:ext uri="{BB962C8B-B14F-4D97-AF65-F5344CB8AC3E}">
        <p14:creationId xmlns:p14="http://schemas.microsoft.com/office/powerpoint/2010/main" val="310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</a:t>
            </a:r>
            <a:r>
              <a:rPr lang="en-US" i="1" dirty="0"/>
              <a:t>considerably</a:t>
            </a:r>
            <a:r>
              <a:rPr lang="en-US" dirty="0"/>
              <a:t> more difficult</a:t>
            </a:r>
          </a:p>
          <a:p>
            <a:r>
              <a:rPr lang="en-US" dirty="0"/>
              <a:t>Non-linear in the flow term</a:t>
            </a:r>
          </a:p>
          <a:p>
            <a:r>
              <a:rPr lang="en-US" dirty="0"/>
              <a:t>No closed-form solution</a:t>
            </a:r>
          </a:p>
          <a:p>
            <a:endParaRPr lang="en-US" dirty="0"/>
          </a:p>
          <a:p>
            <a:r>
              <a:rPr lang="en-US" dirty="0"/>
              <a:t>Approaches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Graduated non-convexity</a:t>
            </a:r>
          </a:p>
          <a:p>
            <a:pPr lvl="1"/>
            <a:r>
              <a:rPr lang="en-US" dirty="0"/>
              <a:t>Iteratively re-weighted least squares</a:t>
            </a:r>
          </a:p>
        </p:txBody>
      </p:sp>
    </p:spTree>
    <p:extLst>
      <p:ext uri="{BB962C8B-B14F-4D97-AF65-F5344CB8AC3E}">
        <p14:creationId xmlns:p14="http://schemas.microsoft.com/office/powerpoint/2010/main" val="8572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18719"/>
          </a:xfrm>
        </p:spPr>
        <p:txBody>
          <a:bodyPr>
            <a:normAutofit/>
          </a:bodyPr>
          <a:lstStyle/>
          <a:p>
            <a:r>
              <a:rPr lang="en-US" dirty="0"/>
              <a:t>Current methods employ a combination of</a:t>
            </a:r>
          </a:p>
          <a:p>
            <a:pPr lvl="1"/>
            <a:r>
              <a:rPr lang="en-US" dirty="0"/>
              <a:t>Coarse-to-fine (image pyramids)</a:t>
            </a:r>
          </a:p>
          <a:p>
            <a:pPr lvl="1"/>
            <a:r>
              <a:rPr lang="en-US" dirty="0"/>
              <a:t>Median filtering (convolutions)</a:t>
            </a:r>
          </a:p>
          <a:p>
            <a:pPr lvl="1"/>
            <a:r>
              <a:rPr lang="en-US" dirty="0"/>
              <a:t>Graduated non-convexity</a:t>
            </a:r>
          </a:p>
          <a:p>
            <a:pPr lvl="1"/>
            <a:r>
              <a:rPr lang="en-US" dirty="0"/>
              <a:t>Image pre-processing</a:t>
            </a:r>
          </a:p>
          <a:p>
            <a:pPr lvl="1"/>
            <a:r>
              <a:rPr lang="en-US" dirty="0" err="1"/>
              <a:t>Bicubic</a:t>
            </a:r>
            <a:r>
              <a:rPr lang="en-US" dirty="0"/>
              <a:t> interpolation (sparse to dense)</a:t>
            </a:r>
          </a:p>
          <a:p>
            <a:r>
              <a:rPr lang="en-US" dirty="0"/>
              <a:t>Layers and segmentation (</a:t>
            </a:r>
            <a:r>
              <a:rPr lang="en-US" dirty="0" err="1"/>
              <a:t>Sevilla</a:t>
            </a:r>
            <a:r>
              <a:rPr lang="en-US" dirty="0"/>
              <a:t>-Lara </a:t>
            </a:r>
            <a:r>
              <a:rPr lang="en-US" i="1" dirty="0"/>
              <a:t>et al</a:t>
            </a:r>
            <a:r>
              <a:rPr lang="en-US" dirty="0"/>
              <a:t> 2016, CVPR)</a:t>
            </a:r>
          </a:p>
          <a:p>
            <a:r>
              <a:rPr lang="en-US" dirty="0"/>
              <a:t>Pyramid networks (</a:t>
            </a:r>
            <a:r>
              <a:rPr lang="en-US" dirty="0" err="1"/>
              <a:t>Ranjan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 2016, CVPR)</a:t>
            </a:r>
          </a:p>
          <a:p>
            <a:r>
              <a:rPr lang="en-US" dirty="0"/>
              <a:t>Deep convolutional networks (</a:t>
            </a:r>
            <a:r>
              <a:rPr lang="en-US" dirty="0" err="1"/>
              <a:t>Dosovitskiy</a:t>
            </a:r>
            <a:r>
              <a:rPr lang="en-US" dirty="0"/>
              <a:t> and Fischer </a:t>
            </a:r>
            <a:r>
              <a:rPr lang="en-US" i="1" dirty="0"/>
              <a:t>et al</a:t>
            </a:r>
            <a:r>
              <a:rPr lang="en-US" dirty="0"/>
              <a:t> 2015, ICCV)</a:t>
            </a:r>
          </a:p>
        </p:txBody>
      </p:sp>
    </p:spTree>
    <p:extLst>
      <p:ext uri="{BB962C8B-B14F-4D97-AF65-F5344CB8AC3E}">
        <p14:creationId xmlns:p14="http://schemas.microsoft.com/office/powerpoint/2010/main" val="13711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85C0-38BD-ECA9-5AFD-F47BFBB6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827-83EB-5487-729D-58D1B610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Hope you enjoyed the snow days!</a:t>
            </a:r>
          </a:p>
          <a:p>
            <a:pPr lvl="1"/>
            <a:r>
              <a:rPr lang="en-US" dirty="0"/>
              <a:t>No idea how we’ll get caught up… oh well</a:t>
            </a:r>
          </a:p>
          <a:p>
            <a:r>
              <a:rPr lang="en-US" dirty="0" err="1"/>
              <a:t>AutoLab</a:t>
            </a:r>
            <a:r>
              <a:rPr lang="en-US" dirty="0"/>
              <a:t> is UP AND RUNNING</a:t>
            </a:r>
          </a:p>
          <a:p>
            <a:pPr lvl="1"/>
            <a:r>
              <a:rPr lang="en-US" dirty="0"/>
              <a:t>As usual, SSL and email were the biggest time sinks</a:t>
            </a:r>
          </a:p>
          <a:p>
            <a:pPr lvl="1"/>
            <a:r>
              <a:rPr lang="en-US" dirty="0"/>
              <a:t>HW1 is still due by 11:59pm Tuesday, January 28</a:t>
            </a:r>
          </a:p>
          <a:p>
            <a:pPr lvl="1"/>
            <a:r>
              <a:rPr lang="en-US" dirty="0"/>
              <a:t>Click link in Discord to get access </a:t>
            </a:r>
            <a:r>
              <a:rPr lang="en-US"/>
              <a:t>to the course</a:t>
            </a:r>
            <a:endParaRPr lang="en-US" dirty="0"/>
          </a:p>
          <a:p>
            <a:r>
              <a:rPr lang="en-US" dirty="0"/>
              <a:t>Some other date changes...</a:t>
            </a:r>
          </a:p>
          <a:p>
            <a:r>
              <a:rPr lang="en-US" dirty="0"/>
              <a:t>HW2 will come out on Jan 28 (due 2.5 weeks later, Feb 13)</a:t>
            </a:r>
          </a:p>
          <a:p>
            <a:r>
              <a:rPr lang="en-US" dirty="0"/>
              <a:t>HW3 will come out on Feb 11 (due 2.5 weeks later, Feb 27)</a:t>
            </a:r>
          </a:p>
          <a:p>
            <a:r>
              <a:rPr lang="en-US" dirty="0"/>
              <a:t>Advantages &amp; Disadvantages</a:t>
            </a:r>
          </a:p>
        </p:txBody>
      </p:sp>
    </p:spTree>
    <p:extLst>
      <p:ext uri="{BB962C8B-B14F-4D97-AF65-F5344CB8AC3E}">
        <p14:creationId xmlns:p14="http://schemas.microsoft.com/office/powerpoint/2010/main" val="20966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Ce Liu’s Computer Vision course (lectures 19 and 20) </a:t>
            </a:r>
            <a:r>
              <a:rPr lang="en-US" dirty="0">
                <a:hlinkClick r:id="rId2"/>
              </a:rPr>
              <a:t>http://people.csail.mit.edu/torralba/courses/6.869/6.869.computervision.htm</a:t>
            </a:r>
            <a:r>
              <a:rPr lang="en-US" dirty="0"/>
              <a:t> </a:t>
            </a:r>
          </a:p>
          <a:p>
            <a:r>
              <a:rPr lang="en-US" dirty="0"/>
              <a:t>Dr. Richard </a:t>
            </a:r>
            <a:r>
              <a:rPr lang="en-US" dirty="0" err="1"/>
              <a:t>Szeliski’s</a:t>
            </a:r>
            <a:r>
              <a:rPr lang="en-US" dirty="0"/>
              <a:t> book (chapter 8) </a:t>
            </a:r>
            <a:r>
              <a:rPr lang="en-US" dirty="0">
                <a:hlinkClick r:id="rId3"/>
              </a:rPr>
              <a:t>http://szeliski.org/Book/</a:t>
            </a:r>
            <a:r>
              <a:rPr lang="en-US" dirty="0"/>
              <a:t> </a:t>
            </a:r>
          </a:p>
          <a:p>
            <a:r>
              <a:rPr lang="en-US" dirty="0"/>
              <a:t>Dr. Michael Black’s Optical Flow talk (2013) </a:t>
            </a:r>
            <a:r>
              <a:rPr lang="en-US" dirty="0">
                <a:hlinkClick r:id="rId4"/>
              </a:rPr>
              <a:t>https://www.youtube.com/watch?v=tIwpDuqJqcE</a:t>
            </a:r>
            <a:endParaRPr lang="en-US" dirty="0"/>
          </a:p>
          <a:p>
            <a:r>
              <a:rPr lang="en-US" dirty="0"/>
              <a:t>Sun </a:t>
            </a:r>
            <a:r>
              <a:rPr lang="en-US" i="1" dirty="0"/>
              <a:t>et al</a:t>
            </a:r>
            <a:r>
              <a:rPr lang="en-US" dirty="0"/>
              <a:t>, “Learning Optical Flow”, ECCV 2008 </a:t>
            </a:r>
            <a:r>
              <a:rPr lang="en-US" dirty="0">
                <a:hlinkClick r:id="rId5"/>
              </a:rPr>
              <a:t>http://people.seas.harvard.edu/~dqsun/publication/2008/ECCV2008.pdf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229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</a:t>
            </a:r>
            <a:r>
              <a:rPr lang="en-US" i="1"/>
              <a:t>perceive</a:t>
            </a:r>
            <a:r>
              <a:rPr lang="en-US"/>
              <a:t> motion where none exists, or not perceive motion where motion exists</a:t>
            </a:r>
          </a:p>
        </p:txBody>
      </p:sp>
    </p:spTree>
    <p:extLst>
      <p:ext uri="{BB962C8B-B14F-4D97-AF65-F5344CB8AC3E}">
        <p14:creationId xmlns:p14="http://schemas.microsoft.com/office/powerpoint/2010/main" val="190325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56" y="1410346"/>
            <a:ext cx="7118888" cy="5339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956" y="2262752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 promise this is </a:t>
            </a:r>
          </a:p>
          <a:p>
            <a:r>
              <a:rPr lang="en-US" dirty="0"/>
              <a:t>a static image)</a:t>
            </a:r>
          </a:p>
        </p:txBody>
      </p:sp>
    </p:spTree>
    <p:extLst>
      <p:ext uri="{BB962C8B-B14F-4D97-AF65-F5344CB8AC3E}">
        <p14:creationId xmlns:p14="http://schemas.microsoft.com/office/powerpoint/2010/main" val="19363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20000" y="1825625"/>
            <a:ext cx="2956054" cy="576612"/>
          </a:xfrm>
        </p:spPr>
        <p:txBody>
          <a:bodyPr/>
          <a:lstStyle/>
          <a:p>
            <a:r>
              <a:rPr lang="en-US"/>
              <a:t>Other examples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56" y="1501674"/>
            <a:ext cx="5164831" cy="5187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4" y="2402237"/>
            <a:ext cx="6067305" cy="42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Shapeless or transparent objects, or limited sight, are problematic</a:t>
            </a:r>
          </a:p>
          <a:p>
            <a:r>
              <a:rPr lang="en-US" dirty="0"/>
              <a:t>Computer would not see motion in the previous images (which is good)</a:t>
            </a:r>
          </a:p>
          <a:p>
            <a:r>
              <a:rPr lang="mr-IN" dirty="0"/>
              <a:t>…</a:t>
            </a:r>
            <a:r>
              <a:rPr lang="en-US" dirty="0"/>
              <a:t> computer doesn’t “see” in the human sense</a:t>
            </a:r>
          </a:p>
          <a:p>
            <a:r>
              <a:rPr lang="en-US" dirty="0"/>
              <a:t>Point being: </a:t>
            </a:r>
            <a:r>
              <a:rPr lang="en-US" b="1" dirty="0"/>
              <a:t>computers only analyze motion of opaque, solid objects</a:t>
            </a:r>
            <a:endParaRPr lang="en-US" dirty="0"/>
          </a:p>
          <a:p>
            <a:r>
              <a:rPr lang="en-US" dirty="0"/>
              <a:t>Key: </a:t>
            </a:r>
            <a:r>
              <a:rPr lang="en-US" b="1" dirty="0"/>
              <a:t>motion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21383" cy="4351338"/>
          </a:xfrm>
        </p:spPr>
        <p:txBody>
          <a:bodyPr/>
          <a:lstStyle/>
          <a:p>
            <a:r>
              <a:rPr lang="en-US" dirty="0"/>
              <a:t>We perceive </a:t>
            </a:r>
            <a:r>
              <a:rPr lang="en-US" i="1" dirty="0"/>
              <a:t>optic flow</a:t>
            </a:r>
          </a:p>
          <a:p>
            <a:r>
              <a:rPr lang="en-US" dirty="0"/>
              <a:t>Pattern of flow (vectors)</a:t>
            </a:r>
          </a:p>
          <a:p>
            <a:r>
              <a:rPr lang="en-US" i="1" dirty="0"/>
              <a:t>Ecological optics </a:t>
            </a:r>
            <a:r>
              <a:rPr lang="mr-IN" i="1" dirty="0"/>
              <a:t>–</a:t>
            </a:r>
            <a:r>
              <a:rPr lang="en-US" i="1" dirty="0"/>
              <a:t> </a:t>
            </a:r>
            <a:r>
              <a:rPr lang="en-US" dirty="0"/>
              <a:t>J.J. Gibson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877" y="1690688"/>
            <a:ext cx="6354305" cy="47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7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2017</TotalTime>
  <Words>2177</Words>
  <Application>Microsoft Macintosh PowerPoint</Application>
  <PresentationFormat>Widescreen</PresentationFormat>
  <Paragraphs>336</Paragraphs>
  <Slides>47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Office Theme</vt:lpstr>
      <vt:lpstr>Dense Motion Analysis</vt:lpstr>
      <vt:lpstr>Motion analysis</vt:lpstr>
      <vt:lpstr>Motion analysis</vt:lpstr>
      <vt:lpstr>Motion analysis</vt:lpstr>
      <vt:lpstr>Perception vs Representation</vt:lpstr>
      <vt:lpstr>Perception vs Representation</vt:lpstr>
      <vt:lpstr>Perception vs Representation</vt:lpstr>
      <vt:lpstr>Perception vs Representation</vt:lpstr>
      <vt:lpstr>Representing Motion</vt:lpstr>
      <vt:lpstr>Representing Motion</vt:lpstr>
      <vt:lpstr>Thought Experiment 1</vt:lpstr>
      <vt:lpstr>Thought Experiment 2</vt:lpstr>
      <vt:lpstr>Just to throw a wrench in things…</vt:lpstr>
      <vt:lpstr>Aside</vt:lpstr>
      <vt:lpstr>Optical Flow</vt:lpstr>
      <vt:lpstr>Optical Flow Goals</vt:lpstr>
      <vt:lpstr>Motion Types</vt:lpstr>
      <vt:lpstr>Optical Flow Definition</vt:lpstr>
      <vt:lpstr>Optical Flow Assumptions</vt:lpstr>
      <vt:lpstr>Optical Flow Assumptions</vt:lpstr>
      <vt:lpstr>Objective Function</vt:lpstr>
      <vt:lpstr>Objective Function</vt:lpstr>
      <vt:lpstr>Objective Function</vt:lpstr>
      <vt:lpstr>Objective Function</vt:lpstr>
      <vt:lpstr>Linear approximation</vt:lpstr>
      <vt:lpstr>Constraint equation</vt:lpstr>
      <vt:lpstr>Form of the constraint equation</vt:lpstr>
      <vt:lpstr>Nevertheless, they persisted</vt:lpstr>
      <vt:lpstr>Revisiting assumptions</vt:lpstr>
      <vt:lpstr>“Flow is small”</vt:lpstr>
      <vt:lpstr>Coarse-to-fine</vt:lpstr>
      <vt:lpstr>Coarse-to-fine</vt:lpstr>
      <vt:lpstr>“Flow is smooth”</vt:lpstr>
      <vt:lpstr>Durien Open Movie Project</vt:lpstr>
      <vt:lpstr>CS Mantra</vt:lpstr>
      <vt:lpstr>Flow Statistics</vt:lpstr>
      <vt:lpstr>Flow Statistics</vt:lpstr>
      <vt:lpstr>“Neighboring pixels move together”</vt:lpstr>
      <vt:lpstr>Spatial statistics</vt:lpstr>
      <vt:lpstr>Markov Random Fields</vt:lpstr>
      <vt:lpstr>Robust Formulation</vt:lpstr>
      <vt:lpstr>Robust Formulation</vt:lpstr>
      <vt:lpstr>Robust Formulation</vt:lpstr>
      <vt:lpstr>Robust Formulation</vt:lpstr>
      <vt:lpstr>Current Methods</vt:lpstr>
      <vt:lpstr>Administrivia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Dense Motion Analysis</dc:title>
  <dc:creator>Shannon Quinn</dc:creator>
  <cp:lastModifiedBy>Shannon Quinn</cp:lastModifiedBy>
  <cp:revision>132</cp:revision>
  <cp:lastPrinted>2023-09-07T16:50:30Z</cp:lastPrinted>
  <dcterms:created xsi:type="dcterms:W3CDTF">2017-09-06T00:39:30Z</dcterms:created>
  <dcterms:modified xsi:type="dcterms:W3CDTF">2025-01-23T18:35:45Z</dcterms:modified>
</cp:coreProperties>
</file>